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58" r:id="rId2"/>
    <p:sldId id="360" r:id="rId3"/>
    <p:sldId id="476" r:id="rId4"/>
    <p:sldId id="568" r:id="rId5"/>
    <p:sldId id="477" r:id="rId6"/>
    <p:sldId id="479" r:id="rId7"/>
    <p:sldId id="612" r:id="rId8"/>
    <p:sldId id="602" r:id="rId9"/>
    <p:sldId id="601" r:id="rId10"/>
    <p:sldId id="603" r:id="rId11"/>
    <p:sldId id="604" r:id="rId12"/>
    <p:sldId id="628" r:id="rId13"/>
    <p:sldId id="627" r:id="rId14"/>
    <p:sldId id="606" r:id="rId15"/>
    <p:sldId id="607" r:id="rId16"/>
    <p:sldId id="631" r:id="rId17"/>
    <p:sldId id="557"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319" autoAdjust="0"/>
  </p:normalViewPr>
  <p:slideViewPr>
    <p:cSldViewPr snapToGrid="0">
      <p:cViewPr varScale="1">
        <p:scale>
          <a:sx n="47" d="100"/>
          <a:sy n="47" d="100"/>
        </p:scale>
        <p:origin x="1806" y="48"/>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8/6/2020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leadworship.com/the-one-thing-killing-todays-modern-church.html#comment-152147919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blehub.com/greek/4314.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iblehub.com/greek/4314.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http://weleadworship.com/the-one-thing-killing-todays-modern-church.html</a:t>
            </a:r>
          </a:p>
          <a:p>
            <a:endParaRPr lang="en-US" dirty="0"/>
          </a:p>
          <a:p>
            <a:pPr fontAlgn="base"/>
            <a:r>
              <a:rPr lang="en-US" b="1" dirty="0">
                <a:effectLst/>
                <a:latin typeface="inherit"/>
              </a:rPr>
              <a:t>We’ve become accustomed to making the perfect worship services because we have become a culture that worships worship instead of a culture that worships God above all.</a:t>
            </a:r>
            <a:endParaRPr lang="en-US" dirty="0">
              <a:effectLst/>
              <a:latin typeface="inherit"/>
            </a:endParaRPr>
          </a:p>
          <a:p>
            <a:pPr algn="l" fontAlgn="base"/>
            <a:r>
              <a:rPr lang="en-US" b="0" i="0" dirty="0">
                <a:solidFill>
                  <a:srgbClr val="444444"/>
                </a:solidFill>
                <a:effectLst/>
                <a:latin typeface="Lato" panose="020F0502020204030203" pitchFamily="34" charset="0"/>
              </a:rPr>
              <a:t>God spoke of His intentions for worship in Amos 5:21-23</a:t>
            </a:r>
          </a:p>
          <a:p>
            <a:pPr fontAlgn="base"/>
            <a:r>
              <a:rPr lang="en-US" i="1" dirty="0">
                <a:solidFill>
                  <a:srgbClr val="000000"/>
                </a:solidFill>
                <a:effectLst/>
                <a:latin typeface="inherit"/>
              </a:rPr>
              <a:t>“I can’t stand your religious meetings.</a:t>
            </a:r>
            <a:br>
              <a:rPr lang="en-US" i="1" dirty="0">
                <a:effectLst/>
                <a:latin typeface="inherit"/>
              </a:rPr>
            </a:br>
            <a:r>
              <a:rPr lang="en-US" i="1" dirty="0">
                <a:solidFill>
                  <a:srgbClr val="000000"/>
                </a:solidFill>
                <a:effectLst/>
                <a:latin typeface="inherit"/>
              </a:rPr>
              <a:t>    I’m fed up with your conferences and conventions.</a:t>
            </a:r>
            <a:br>
              <a:rPr lang="en-US" i="1" dirty="0">
                <a:effectLst/>
                <a:latin typeface="inherit"/>
              </a:rPr>
            </a:br>
            <a:r>
              <a:rPr lang="en-US" i="1" dirty="0">
                <a:solidFill>
                  <a:srgbClr val="000000"/>
                </a:solidFill>
                <a:effectLst/>
                <a:latin typeface="inherit"/>
              </a:rPr>
              <a:t>I want nothing to do with your religion projects,</a:t>
            </a:r>
            <a:br>
              <a:rPr lang="en-US" i="1" dirty="0">
                <a:effectLst/>
                <a:latin typeface="inherit"/>
              </a:rPr>
            </a:br>
            <a:r>
              <a:rPr lang="en-US" i="1" dirty="0">
                <a:solidFill>
                  <a:srgbClr val="000000"/>
                </a:solidFill>
                <a:effectLst/>
                <a:latin typeface="inherit"/>
              </a:rPr>
              <a:t>    your pretentious slogans and goals.</a:t>
            </a:r>
            <a:br>
              <a:rPr lang="en-US" i="1" dirty="0">
                <a:effectLst/>
                <a:latin typeface="inherit"/>
              </a:rPr>
            </a:br>
            <a:r>
              <a:rPr lang="en-US" i="1" dirty="0">
                <a:solidFill>
                  <a:srgbClr val="000000"/>
                </a:solidFill>
                <a:effectLst/>
                <a:latin typeface="inherit"/>
              </a:rPr>
              <a:t>I’m sick of your fund-raising schemes,</a:t>
            </a:r>
            <a:br>
              <a:rPr lang="en-US" i="1" dirty="0">
                <a:effectLst/>
                <a:latin typeface="inherit"/>
              </a:rPr>
            </a:br>
            <a:r>
              <a:rPr lang="en-US" i="1" dirty="0">
                <a:solidFill>
                  <a:srgbClr val="000000"/>
                </a:solidFill>
                <a:effectLst/>
                <a:latin typeface="inherit"/>
              </a:rPr>
              <a:t>    your public relations and image making.</a:t>
            </a:r>
            <a:br>
              <a:rPr lang="en-US" i="1" dirty="0">
                <a:effectLst/>
                <a:latin typeface="inherit"/>
              </a:rPr>
            </a:br>
            <a:r>
              <a:rPr lang="en-US" i="1" dirty="0">
                <a:solidFill>
                  <a:srgbClr val="000000"/>
                </a:solidFill>
                <a:effectLst/>
                <a:latin typeface="inherit"/>
              </a:rPr>
              <a:t>I’ve had all I can take of your noisy ego-music.</a:t>
            </a:r>
            <a:br>
              <a:rPr lang="en-US" i="1" dirty="0">
                <a:effectLst/>
                <a:latin typeface="inherit"/>
              </a:rPr>
            </a:br>
            <a:r>
              <a:rPr lang="en-US" i="1" dirty="0">
                <a:solidFill>
                  <a:srgbClr val="000000"/>
                </a:solidFill>
                <a:effectLst/>
                <a:latin typeface="inherit"/>
              </a:rPr>
              <a:t>    When was the last time you sang to me?</a:t>
            </a:r>
          </a:p>
          <a:p>
            <a:pPr fontAlgn="base"/>
            <a:endParaRPr lang="en-US" i="1" dirty="0">
              <a:solidFill>
                <a:srgbClr val="000000"/>
              </a:solidFill>
              <a:effectLst/>
              <a:latin typeface="inherit"/>
            </a:endParaRPr>
          </a:p>
          <a:p>
            <a:pPr fontAlgn="base"/>
            <a:r>
              <a:rPr lang="en-US" i="0" u="sng" dirty="0">
                <a:solidFill>
                  <a:srgbClr val="000000"/>
                </a:solidFill>
                <a:effectLst/>
                <a:latin typeface="inherit"/>
              </a:rPr>
              <a:t>One of the comments</a:t>
            </a:r>
            <a:r>
              <a:rPr lang="en-US" i="0" dirty="0">
                <a:solidFill>
                  <a:srgbClr val="000000"/>
                </a:solidFill>
                <a:effectLst/>
                <a:latin typeface="inherit"/>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Travis</a:t>
            </a:r>
            <a:r>
              <a:rPr lang="en-US" dirty="0"/>
              <a:t> </a:t>
            </a:r>
            <a:r>
              <a:rPr lang="en-US" sz="1200" kern="1200" dirty="0">
                <a:solidFill>
                  <a:schemeClr val="tx1"/>
                </a:solidFill>
                <a:effectLst/>
                <a:latin typeface="+mn-lt"/>
                <a:ea typeface="+mn-ea"/>
                <a:cs typeface="+mn-cs"/>
              </a:rPr>
              <a:t>•</a:t>
            </a:r>
            <a:r>
              <a:rPr lang="en-US" dirty="0">
                <a:effectLst/>
              </a:rPr>
              <a:t> </a:t>
            </a:r>
            <a:r>
              <a:rPr lang="en-US" sz="1200" b="0" i="0" u="none" strike="noStrike" kern="1200" dirty="0">
                <a:solidFill>
                  <a:schemeClr val="tx1"/>
                </a:solidFill>
                <a:effectLst/>
                <a:latin typeface="+mn-lt"/>
                <a:ea typeface="+mn-ea"/>
                <a:cs typeface="+mn-cs"/>
                <a:hlinkClick r:id="rId3" tooltip="Friday, August 1, 2014 9:49 PM"/>
              </a:rPr>
              <a:t>6 years ago</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Honestly David is probably the greatest example of a true worshiper in the bible. What can we learn from him? </a:t>
            </a:r>
            <a:r>
              <a:rPr lang="en-US" sz="1200" b="1" i="0" kern="1200" dirty="0">
                <a:solidFill>
                  <a:schemeClr val="tx1"/>
                </a:solidFill>
                <a:effectLst/>
                <a:latin typeface="+mn-lt"/>
                <a:ea typeface="+mn-ea"/>
                <a:cs typeface="+mn-cs"/>
              </a:rPr>
              <a:t>True worship is from the heart</a:t>
            </a:r>
            <a:r>
              <a:rPr lang="en-US" sz="1200" b="0" i="0" kern="1200" dirty="0">
                <a:solidFill>
                  <a:schemeClr val="tx1"/>
                </a:solidFill>
                <a:effectLst/>
                <a:latin typeface="+mn-lt"/>
                <a:ea typeface="+mn-ea"/>
                <a:cs typeface="+mn-cs"/>
              </a:rPr>
              <a:t>. David was a man after Gods own heart. I do agree many churches are getting way to far into the show of worship but a physical manifestation of our worship is not bad. David played the harp as we play a guitar. </a:t>
            </a:r>
            <a:r>
              <a:rPr lang="en-US" sz="1200" b="1" i="0" kern="1200" dirty="0">
                <a:solidFill>
                  <a:schemeClr val="tx1"/>
                </a:solidFill>
                <a:effectLst/>
                <a:latin typeface="+mn-lt"/>
                <a:ea typeface="+mn-ea"/>
                <a:cs typeface="+mn-cs"/>
              </a:rPr>
              <a:t>David danced before God and even in the face of rebuke continued to and even more so</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True worship is not always done on our knees</a:t>
            </a:r>
            <a:r>
              <a:rPr lang="en-US" sz="1200" b="0" i="0" kern="1200" dirty="0">
                <a:solidFill>
                  <a:schemeClr val="tx1"/>
                </a:solidFill>
                <a:effectLst/>
                <a:latin typeface="+mn-lt"/>
                <a:ea typeface="+mn-ea"/>
                <a:cs typeface="+mn-cs"/>
              </a:rPr>
              <a:t>. True worship comes from a spirit of humility. It's not about beating ourselves up as if we are no good but in knowing where our strength comes from. To worship in the dance in that manner does nothing but give God glory and honor. God never wanted the church to view worship as an option. It has always been and will always be a command to worship. With all our mind, soul, strength, might, etc. He has never wanted just a part of anyone. God wants all of us. To be hot or cold. Not in between. How can we shout and jump and dance for the world but not for Him?</a:t>
            </a:r>
          </a:p>
          <a:p>
            <a:pPr fontAlgn="base"/>
            <a:endParaRPr lang="en-US" i="0" dirty="0">
              <a:effectLst/>
              <a:latin typeface="inherit"/>
            </a:endParaRPr>
          </a:p>
          <a:p>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1609522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7881D58-D7DE-49A9-99D1-9D38507EFEFB}"/>
              </a:ext>
            </a:extLst>
          </p:cNvPr>
          <p:cNvSpPr>
            <a:spLocks noGrp="1"/>
          </p:cNvSpPr>
          <p:nvPr>
            <p:ph type="body" idx="1"/>
          </p:nvPr>
        </p:nvSpPr>
        <p:spPr/>
        <p:txBody>
          <a:bodyPr/>
          <a:lstStyle/>
          <a:p>
            <a:r>
              <a:rPr lang="en-US" dirty="0"/>
              <a:t>INTERESTING: John’s dialogues with the “elders” / “angels” – Take note as you read Revelation...</a:t>
            </a:r>
          </a:p>
          <a:p>
            <a:endParaRPr lang="en-US" dirty="0"/>
          </a:p>
          <a:p>
            <a:r>
              <a:rPr lang="en-US" b="1" i="0" u="sng" dirty="0"/>
              <a:t>Who Are They?</a:t>
            </a:r>
          </a:p>
          <a:p>
            <a:r>
              <a:rPr lang="en-US" i="1" dirty="0"/>
              <a:t>The ones who come out of </a:t>
            </a:r>
            <a:r>
              <a:rPr lang="en-US" b="1" i="1" u="sng" dirty="0"/>
              <a:t>the Great Tribulation</a:t>
            </a:r>
            <a:r>
              <a:rPr lang="en-US" b="1" i="1" u="none" dirty="0"/>
              <a:t> </a:t>
            </a:r>
            <a:r>
              <a:rPr lang="en-US" dirty="0"/>
              <a:t>(or great tribulation) = all generations of believers have known tribulation... There will be a great tribulation before the Final Day of the Wrath of the Lord. </a:t>
            </a:r>
          </a:p>
          <a:p>
            <a:pPr marL="171450" indent="-171450">
              <a:buFont typeface="Arial" panose="020B0604020202020204" pitchFamily="34" charset="0"/>
              <a:buChar char="•"/>
            </a:pPr>
            <a:r>
              <a:rPr lang="en-US" dirty="0"/>
              <a:t>These are martyred believers... Though their lives were taken by man, they weren’t ended. In life’s tribulations, believers are either </a:t>
            </a:r>
            <a:r>
              <a:rPr lang="en-US" b="1" u="sng" dirty="0"/>
              <a:t>protected</a:t>
            </a:r>
            <a:r>
              <a:rPr lang="en-US" dirty="0"/>
              <a:t> by the Lord or transported to His </a:t>
            </a:r>
            <a:r>
              <a:rPr lang="en-US" b="1" u="sng" dirty="0"/>
              <a:t>presence</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i="1" dirty="0"/>
              <a:t>Washed their robes and made them white in the blood of the Lamb </a:t>
            </a:r>
            <a:r>
              <a:rPr lang="en-US" dirty="0"/>
              <a:t>= active participation (</a:t>
            </a:r>
            <a:r>
              <a:rPr lang="en-US" i="1" dirty="0"/>
              <a:t>washed, made white</a:t>
            </a:r>
            <a:r>
              <a:rPr lang="en-US" dirty="0"/>
              <a:t>), but only God can make blood turn things white (blood stains are so hard to get out!)</a:t>
            </a:r>
          </a:p>
          <a:p>
            <a:pPr marL="171450" indent="-171450">
              <a:buFont typeface="Arial" panose="020B0604020202020204" pitchFamily="34" charset="0"/>
              <a:buChar char="•"/>
            </a:pPr>
            <a:r>
              <a:rPr lang="en-US" b="1" dirty="0"/>
              <a:t>At the end of the book... Revelation 22:14-15 </a:t>
            </a:r>
            <a:r>
              <a:rPr lang="en-US" dirty="0"/>
              <a:t>= </a:t>
            </a:r>
            <a:r>
              <a:rPr lang="en-US" sz="1200" b="1" i="1" kern="1200" baseline="30000" dirty="0">
                <a:solidFill>
                  <a:schemeClr val="tx1"/>
                </a:solidFill>
                <a:effectLst/>
                <a:latin typeface="+mn-lt"/>
                <a:ea typeface="+mn-ea"/>
                <a:cs typeface="+mn-cs"/>
              </a:rPr>
              <a:t>14 </a:t>
            </a:r>
            <a:r>
              <a:rPr lang="en-US" sz="1200" b="1" i="1" u="sng" kern="1200" dirty="0">
                <a:solidFill>
                  <a:schemeClr val="tx1"/>
                </a:solidFill>
                <a:effectLst/>
                <a:latin typeface="+mn-lt"/>
                <a:ea typeface="+mn-ea"/>
                <a:cs typeface="+mn-cs"/>
              </a:rPr>
              <a:t>Blessed are those who wash their robes</a:t>
            </a:r>
            <a:r>
              <a:rPr lang="en-US" sz="1200" b="0" i="1" kern="1200" dirty="0">
                <a:solidFill>
                  <a:schemeClr val="tx1"/>
                </a:solidFill>
                <a:effectLst/>
                <a:latin typeface="+mn-lt"/>
                <a:ea typeface="+mn-ea"/>
                <a:cs typeface="+mn-cs"/>
              </a:rPr>
              <a:t>, so that they may have the right to the tree of life, and may enter by the gates into the city. </a:t>
            </a:r>
            <a:r>
              <a:rPr lang="en-US" sz="1200" b="1" i="1" kern="1200" baseline="30000" dirty="0">
                <a:solidFill>
                  <a:schemeClr val="tx1"/>
                </a:solidFill>
                <a:effectLst/>
                <a:latin typeface="+mn-lt"/>
                <a:ea typeface="+mn-ea"/>
                <a:cs typeface="+mn-cs"/>
              </a:rPr>
              <a:t>15 </a:t>
            </a:r>
            <a:r>
              <a:rPr lang="en-US" sz="1200" b="0" i="1" kern="1200" dirty="0">
                <a:solidFill>
                  <a:schemeClr val="tx1"/>
                </a:solidFill>
                <a:effectLst/>
                <a:latin typeface="+mn-lt"/>
                <a:ea typeface="+mn-ea"/>
                <a:cs typeface="+mn-cs"/>
              </a:rPr>
              <a:t>Outside are the dogs and the sorcerers and the immoral persons and the murderers and the idolaters, and everyone who loves and practices lying.</a:t>
            </a:r>
            <a:endParaRPr lang="en-US" i="1" dirty="0"/>
          </a:p>
        </p:txBody>
      </p:sp>
    </p:spTree>
    <p:extLst>
      <p:ext uri="{BB962C8B-B14F-4D97-AF65-F5344CB8AC3E}">
        <p14:creationId xmlns:p14="http://schemas.microsoft.com/office/powerpoint/2010/main" val="49569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CB44B17-2C1F-427E-AEE4-BA35AA8542C3}"/>
              </a:ext>
            </a:extLst>
          </p:cNvPr>
          <p:cNvSpPr>
            <a:spLocks noGrp="1"/>
          </p:cNvSpPr>
          <p:nvPr>
            <p:ph type="body" idx="1"/>
          </p:nvPr>
        </p:nvSpPr>
        <p:spPr/>
        <p:txBody>
          <a:bodyPr/>
          <a:lstStyle/>
          <a:p>
            <a:r>
              <a:rPr lang="en-US" b="1" dirty="0"/>
              <a:t>v. 15. Before the throne = </a:t>
            </a:r>
            <a:r>
              <a:rPr lang="en-US" b="0" dirty="0"/>
              <a:t>“in the presence of; in the sight of”... </a:t>
            </a:r>
          </a:p>
          <a:p>
            <a:pPr marL="171450" indent="-171450">
              <a:buFont typeface="Arial" panose="020B0604020202020204" pitchFamily="34" charset="0"/>
              <a:buChar char="•"/>
            </a:pPr>
            <a:r>
              <a:rPr lang="en-US" b="1" i="1" u="sng" dirty="0"/>
              <a:t>Serve</a:t>
            </a:r>
            <a:r>
              <a:rPr lang="en-US" b="1" dirty="0"/>
              <a:t> Him day and night = </a:t>
            </a:r>
            <a:r>
              <a:rPr lang="en-US" b="0" i="1" u="sng" dirty="0"/>
              <a:t>worship</a:t>
            </a:r>
            <a:r>
              <a:rPr lang="en-US" b="0" dirty="0"/>
              <a:t>! ... </a:t>
            </a:r>
            <a:r>
              <a:rPr lang="el-GR" b="0" i="0" dirty="0">
                <a:solidFill>
                  <a:srgbClr val="001320"/>
                </a:solidFill>
                <a:effectLst/>
                <a:latin typeface="Cardo"/>
              </a:rPr>
              <a:t>Λατρεύουσιν</a:t>
            </a:r>
            <a:r>
              <a:rPr lang="en-US" b="0" i="0" dirty="0">
                <a:solidFill>
                  <a:srgbClr val="001320"/>
                </a:solidFill>
                <a:effectLst/>
                <a:latin typeface="Cardo"/>
              </a:rPr>
              <a:t> (</a:t>
            </a:r>
            <a:r>
              <a:rPr lang="en-US" b="0" i="0" u="none" strike="noStrike" dirty="0">
                <a:solidFill>
                  <a:srgbClr val="D55500"/>
                </a:solidFill>
                <a:effectLst/>
                <a:latin typeface="Arial" panose="020B0604020202020204" pitchFamily="34" charset="0"/>
              </a:rPr>
              <a:t>serve) </a:t>
            </a:r>
            <a:r>
              <a:rPr lang="en-US" b="0" i="0" dirty="0">
                <a:solidFill>
                  <a:srgbClr val="001320"/>
                </a:solidFill>
                <a:effectLst/>
                <a:latin typeface="Roboto"/>
              </a:rPr>
              <a:t>(from </a:t>
            </a:r>
            <a:r>
              <a:rPr lang="en-US" b="0" i="1" dirty="0" err="1">
                <a:solidFill>
                  <a:srgbClr val="001320"/>
                </a:solidFill>
                <a:effectLst/>
                <a:latin typeface="Roboto"/>
              </a:rPr>
              <a:t>latris</a:t>
            </a:r>
            <a:r>
              <a:rPr lang="en-US" b="0" i="0" dirty="0">
                <a:solidFill>
                  <a:srgbClr val="001320"/>
                </a:solidFill>
                <a:effectLst/>
                <a:latin typeface="Roboto"/>
              </a:rPr>
              <a:t>, "someone </a:t>
            </a:r>
            <a:r>
              <a:rPr lang="en-US" b="0" i="1" dirty="0">
                <a:solidFill>
                  <a:srgbClr val="001320"/>
                </a:solidFill>
                <a:effectLst/>
                <a:latin typeface="Roboto"/>
              </a:rPr>
              <a:t>hired</a:t>
            </a:r>
            <a:r>
              <a:rPr lang="en-US" b="0" i="0" dirty="0">
                <a:solidFill>
                  <a:srgbClr val="001320"/>
                </a:solidFill>
                <a:effectLst/>
                <a:latin typeface="Roboto"/>
              </a:rPr>
              <a:t> to accomplish a technical task because </a:t>
            </a:r>
            <a:r>
              <a:rPr lang="en-US" b="0" i="1" dirty="0">
                <a:solidFill>
                  <a:srgbClr val="001320"/>
                </a:solidFill>
                <a:effectLst/>
                <a:latin typeface="Roboto"/>
              </a:rPr>
              <a:t>qualified</a:t>
            </a:r>
            <a:r>
              <a:rPr lang="en-US" b="0" i="0" dirty="0">
                <a:solidFill>
                  <a:srgbClr val="001320"/>
                </a:solidFill>
                <a:effectLst/>
                <a:latin typeface="Roboto"/>
              </a:rPr>
              <a:t>") – properly, to render technical,</a:t>
            </a:r>
            <a:r>
              <a:rPr lang="en-US" b="0" i="1" dirty="0">
                <a:solidFill>
                  <a:srgbClr val="001320"/>
                </a:solidFill>
                <a:effectLst/>
                <a:latin typeface="Roboto"/>
              </a:rPr>
              <a:t> acceptable service</a:t>
            </a:r>
            <a:r>
              <a:rPr lang="en-US" b="0" i="0" dirty="0">
                <a:solidFill>
                  <a:srgbClr val="001320"/>
                </a:solidFill>
                <a:effectLst/>
                <a:latin typeface="Roboto"/>
              </a:rPr>
              <a:t> because specifically </a:t>
            </a:r>
            <a:r>
              <a:rPr lang="en-US" b="0" i="1" dirty="0">
                <a:solidFill>
                  <a:srgbClr val="001320"/>
                </a:solidFill>
                <a:effectLst/>
                <a:latin typeface="Roboto"/>
              </a:rPr>
              <a:t>qualified</a:t>
            </a:r>
            <a:r>
              <a:rPr lang="en-US" b="0" i="0" dirty="0">
                <a:solidFill>
                  <a:srgbClr val="001320"/>
                </a:solidFill>
                <a:effectLst/>
                <a:latin typeface="Roboto"/>
              </a:rPr>
              <a:t> (equipped).</a:t>
            </a:r>
            <a:endParaRPr lang="en-US" b="0" dirty="0"/>
          </a:p>
          <a:p>
            <a:pPr marL="171450" indent="-171450">
              <a:buFont typeface="Arial" panose="020B0604020202020204" pitchFamily="34" charset="0"/>
              <a:buChar char="•"/>
            </a:pPr>
            <a:r>
              <a:rPr lang="en-US" b="1" dirty="0"/>
              <a:t>Spread His tabernacle over them = </a:t>
            </a:r>
            <a:r>
              <a:rPr lang="en-US" b="0" dirty="0"/>
              <a:t>extends His place of dwelling over them... An intimate living arrangement of family</a:t>
            </a:r>
          </a:p>
          <a:p>
            <a:endParaRPr lang="en-US" b="1" dirty="0"/>
          </a:p>
          <a:p>
            <a:r>
              <a:rPr lang="en-US" b="1" dirty="0"/>
              <a:t>V 16. no hunger or thirst or heat! = </a:t>
            </a:r>
            <a:r>
              <a:rPr lang="en-US" b="0" dirty="0"/>
              <a:t>“burning heat” two times in NT here and Rev 16:9 as a part of the wrath of God</a:t>
            </a:r>
          </a:p>
          <a:p>
            <a:pPr marL="171450" indent="-171450">
              <a:buFont typeface="Arial" panose="020B0604020202020204" pitchFamily="34" charset="0"/>
              <a:buChar char="•"/>
            </a:pPr>
            <a:r>
              <a:rPr lang="en-US" b="0" dirty="0">
                <a:sym typeface="Wingdings" panose="05000000000000000000" pitchFamily="2" charset="2"/>
              </a:rPr>
              <a:t> proves that heaven is not in Texas!</a:t>
            </a:r>
            <a:endParaRPr lang="en-US" b="0" dirty="0"/>
          </a:p>
          <a:p>
            <a:endParaRPr lang="en-US" b="1" dirty="0"/>
          </a:p>
          <a:p>
            <a:r>
              <a:rPr lang="en-US" b="1" dirty="0"/>
              <a:t>V 17. The Lamb as a SHEPHERD = see Psalm 23; Isaiah 40:11; John 10</a:t>
            </a:r>
          </a:p>
          <a:p>
            <a:r>
              <a:rPr lang="en-US" b="1" dirty="0"/>
              <a:t> </a:t>
            </a:r>
          </a:p>
          <a:p>
            <a:r>
              <a:rPr lang="en-US" b="1" dirty="0"/>
              <a:t>Guided to springs of the water of life! </a:t>
            </a:r>
          </a:p>
          <a:p>
            <a:r>
              <a:rPr lang="en-US" b="1" dirty="0"/>
              <a:t>The End of the Book: SEE Rev 22:1-5, 17 </a:t>
            </a:r>
            <a:r>
              <a:rPr lang="en-US" b="0" i="1" dirty="0"/>
              <a:t>Then he showed me </a:t>
            </a:r>
            <a:r>
              <a:rPr lang="en-US" b="1" i="1" u="sng" dirty="0"/>
              <a:t>a river of the water of life</a:t>
            </a:r>
            <a:r>
              <a:rPr lang="en-US" b="0" i="1" dirty="0"/>
              <a:t>, clear as crystal, coming from the throne of God and of the Lamb, 2 in the middle of its street. </a:t>
            </a:r>
            <a:r>
              <a:rPr lang="en-US" b="1" i="1" u="sng" dirty="0"/>
              <a:t>On either side of the river was the tree of life</a:t>
            </a:r>
            <a:r>
              <a:rPr lang="en-US" b="0" i="1" dirty="0"/>
              <a:t>, bearing twelve kinds of fruit, yielding its fruit every month; and the leaves of the tree were for the </a:t>
            </a:r>
            <a:r>
              <a:rPr lang="en-US" b="1" i="1" u="sng" dirty="0"/>
              <a:t>healing</a:t>
            </a:r>
            <a:r>
              <a:rPr lang="en-US" b="0" i="1" dirty="0"/>
              <a:t> of the nations. 3 There will </a:t>
            </a:r>
            <a:r>
              <a:rPr lang="en-US" b="1" i="1" u="sng" dirty="0"/>
              <a:t>no longer be any curse</a:t>
            </a:r>
            <a:r>
              <a:rPr lang="en-US" b="0" i="1" dirty="0"/>
              <a:t>; and the throne of God and of the Lamb will be in it, and His bond-servants will </a:t>
            </a:r>
            <a:r>
              <a:rPr lang="en-US" b="1" i="1" u="sng" dirty="0"/>
              <a:t>serve</a:t>
            </a:r>
            <a:r>
              <a:rPr lang="en-US" b="0" i="1" dirty="0"/>
              <a:t> Him; 4 they will see His face, and His name will be on their foreheads. 5 And there will no longer be any night; and they will not have need of the light of a lamp nor the light of the sun, because the Lord God will illumine them; and they will reign forever and ever.</a:t>
            </a:r>
          </a:p>
          <a:p>
            <a:r>
              <a:rPr lang="en-US" b="0" i="1" dirty="0"/>
              <a:t>17 The Spirit and the bride say, “Come.” And let the one who hears say, “Come.” And let the one who is </a:t>
            </a:r>
            <a:r>
              <a:rPr lang="en-US" b="1" i="1" u="sng" dirty="0"/>
              <a:t>thirsty</a:t>
            </a:r>
            <a:r>
              <a:rPr lang="en-US" b="0" i="1" dirty="0"/>
              <a:t> come; let the one who wishes </a:t>
            </a:r>
            <a:r>
              <a:rPr lang="en-US" b="1" i="1" u="sng" dirty="0"/>
              <a:t>take the water of life without cost</a:t>
            </a:r>
            <a:r>
              <a:rPr lang="en-US" b="0" i="1" dirty="0"/>
              <a:t>.</a:t>
            </a:r>
          </a:p>
          <a:p>
            <a:endParaRPr lang="en-US" b="1" dirty="0"/>
          </a:p>
          <a:p>
            <a:r>
              <a:rPr lang="en-US" b="1" i="1" dirty="0"/>
              <a:t>God will wipe every tear from their eyes</a:t>
            </a:r>
            <a:r>
              <a:rPr lang="en-US" b="1" dirty="0"/>
              <a:t>! </a:t>
            </a:r>
          </a:p>
          <a:p>
            <a:r>
              <a:rPr lang="en-US" b="1" dirty="0"/>
              <a:t>SEE Rev 21:3-5 </a:t>
            </a:r>
            <a:r>
              <a:rPr lang="en-US" b="0" i="1" dirty="0"/>
              <a:t>3 And I heard a loud voice from the throne, saying, “Behold, the </a:t>
            </a:r>
            <a:r>
              <a:rPr lang="en-US" b="1" i="1" u="sng" dirty="0"/>
              <a:t>tabernacle</a:t>
            </a:r>
            <a:r>
              <a:rPr lang="en-US" b="0" i="1" dirty="0"/>
              <a:t> of God is among men, and He will dwell among them, and they shall be His people, and God Himself will be among them, 4 and He will </a:t>
            </a:r>
            <a:r>
              <a:rPr lang="en-US" b="1" i="1" u="sng" dirty="0"/>
              <a:t>wipe away every tear from their eyes</a:t>
            </a:r>
            <a:r>
              <a:rPr lang="en-US" b="0" i="1" dirty="0"/>
              <a:t>; and there will no longer be any </a:t>
            </a:r>
            <a:r>
              <a:rPr lang="en-US" b="1" i="1" u="sng" dirty="0"/>
              <a:t>death</a:t>
            </a:r>
            <a:r>
              <a:rPr lang="en-US" b="0" i="1" dirty="0"/>
              <a:t>; there will no longer be any </a:t>
            </a:r>
            <a:r>
              <a:rPr lang="en-US" b="1" i="1" u="sng" dirty="0"/>
              <a:t>mourning</a:t>
            </a:r>
            <a:r>
              <a:rPr lang="en-US" b="0" i="1" dirty="0"/>
              <a:t>, or </a:t>
            </a:r>
            <a:r>
              <a:rPr lang="en-US" b="1" i="1" u="sng" dirty="0"/>
              <a:t>crying</a:t>
            </a:r>
            <a:r>
              <a:rPr lang="en-US" b="0" i="1" dirty="0"/>
              <a:t>, or </a:t>
            </a:r>
            <a:r>
              <a:rPr lang="en-US" b="1" i="1" u="sng" dirty="0"/>
              <a:t>pain</a:t>
            </a:r>
            <a:r>
              <a:rPr lang="en-US" b="0" i="1" dirty="0"/>
              <a:t>; the first things have passed away.”</a:t>
            </a:r>
          </a:p>
          <a:p>
            <a:endParaRPr lang="en-US" b="1" dirty="0"/>
          </a:p>
          <a:p>
            <a:r>
              <a:rPr lang="en-US" b="1" i="1" dirty="0"/>
              <a:t>5 And He who sits on the throne said, “Behold, I am making all things new.” And He *said, “Write, for these words are faithful and true.”</a:t>
            </a:r>
          </a:p>
          <a:p>
            <a:endParaRPr lang="en-US" b="1" dirty="0"/>
          </a:p>
          <a:p>
            <a:r>
              <a:rPr lang="en-US" b="1" u="sng" dirty="0"/>
              <a:t>REVERSING THE CURSE!!!</a:t>
            </a:r>
          </a:p>
        </p:txBody>
      </p:sp>
    </p:spTree>
    <p:extLst>
      <p:ext uri="{BB962C8B-B14F-4D97-AF65-F5344CB8AC3E}">
        <p14:creationId xmlns:p14="http://schemas.microsoft.com/office/powerpoint/2010/main" val="1920585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8397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sixth seal has been opened (Revelation 6)... </a:t>
            </a:r>
          </a:p>
          <a:p>
            <a:r>
              <a:rPr lang="en-US" dirty="0"/>
              <a:t>The 144,000 are sealed with the seal of the Living (Loving) God... To mark ownership, protection, and loyalty</a:t>
            </a:r>
          </a:p>
          <a:p>
            <a:endParaRPr lang="en-US" dirty="0"/>
          </a:p>
          <a:p>
            <a:r>
              <a:rPr lang="en-US" dirty="0"/>
              <a:t>In Rev 7:9ff we will hear about a multitude of believers in heaven!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92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94F94A0-CFF4-43E0-8B6A-DC1000F7FE01}"/>
              </a:ext>
            </a:extLst>
          </p:cNvPr>
          <p:cNvSpPr>
            <a:spLocks noGrp="1"/>
          </p:cNvSpPr>
          <p:nvPr>
            <p:ph type="body" idx="1"/>
          </p:nvPr>
        </p:nvSpPr>
        <p:spPr/>
        <p:txBody>
          <a:bodyPr/>
          <a:lstStyle/>
          <a:p>
            <a:r>
              <a:rPr lang="en-US" b="1" i="1" dirty="0"/>
              <a:t>Seal of the Living (Loving) God </a:t>
            </a:r>
          </a:p>
          <a:p>
            <a:pPr marL="171450" indent="-171450">
              <a:buFont typeface="Arial" panose="020B0604020202020204" pitchFamily="34" charset="0"/>
              <a:buChar char="•"/>
            </a:pPr>
            <a:r>
              <a:rPr lang="en-US" b="1" i="1" dirty="0"/>
              <a:t>Ownership = </a:t>
            </a:r>
            <a:r>
              <a:rPr lang="en-US" b="1" i="1" u="sng" dirty="0"/>
              <a:t>bond servants</a:t>
            </a:r>
            <a:r>
              <a:rPr lang="en-US" b="1" i="1" dirty="0"/>
              <a:t> of our God</a:t>
            </a:r>
          </a:p>
          <a:p>
            <a:pPr marL="171450" indent="-171450">
              <a:buFont typeface="Arial" panose="020B0604020202020204" pitchFamily="34" charset="0"/>
              <a:buChar char="•"/>
            </a:pPr>
            <a:r>
              <a:rPr lang="en-US" b="1" i="1" dirty="0"/>
              <a:t>Protection = </a:t>
            </a:r>
            <a:r>
              <a:rPr lang="en-US" b="1" i="1" u="sng" dirty="0"/>
              <a:t>holding back</a:t>
            </a:r>
            <a:r>
              <a:rPr lang="en-US" b="1" i="1" dirty="0"/>
              <a:t> the winds... do not harm the earth or sea or trees until servants are sealed (even nature owes some of its protection to God’s love for His servants)</a:t>
            </a:r>
          </a:p>
          <a:p>
            <a:pPr marL="171450" indent="-171450">
              <a:buFont typeface="Arial" panose="020B0604020202020204" pitchFamily="34" charset="0"/>
              <a:buChar char="•"/>
            </a:pPr>
            <a:r>
              <a:rPr lang="en-US" b="1" i="1" dirty="0"/>
              <a:t>Loyalty = servants of </a:t>
            </a:r>
            <a:r>
              <a:rPr lang="en-US" b="1" i="1" u="sng" dirty="0"/>
              <a:t>OUR God</a:t>
            </a:r>
          </a:p>
        </p:txBody>
      </p:sp>
    </p:spTree>
    <p:extLst>
      <p:ext uri="{BB962C8B-B14F-4D97-AF65-F5344CB8AC3E}">
        <p14:creationId xmlns:p14="http://schemas.microsoft.com/office/powerpoint/2010/main" val="273072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8346AA2-CF5F-614D-8916-E68D0ADFF1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Vs 4: SEALED 144,00 from the Tribes of Israel? Spoke about this last week....</a:t>
            </a:r>
          </a:p>
          <a:p>
            <a:r>
              <a:rPr lang="en-US" dirty="0"/>
              <a:t>144,000 = 12 x 12,000</a:t>
            </a:r>
          </a:p>
          <a:p>
            <a:endParaRPr lang="en-US" dirty="0"/>
          </a:p>
          <a:p>
            <a:r>
              <a:rPr lang="en-US" b="1" u="sng" dirty="0"/>
              <a:t>Interpretations</a:t>
            </a:r>
            <a:r>
              <a:rPr lang="en-US" dirty="0"/>
              <a:t>:</a:t>
            </a:r>
          </a:p>
          <a:p>
            <a:pPr marL="171450" indent="-171450">
              <a:buFont typeface="Arial" panose="020B0604020202020204" pitchFamily="34" charset="0"/>
              <a:buChar char="•"/>
            </a:pPr>
            <a:r>
              <a:rPr lang="en-US" dirty="0"/>
              <a:t>FIGURATIVE: Represents complete number of the people of God (the whole church)</a:t>
            </a:r>
          </a:p>
          <a:p>
            <a:pPr marL="171450" indent="-171450">
              <a:buFont typeface="Arial" panose="020B0604020202020204" pitchFamily="34" charset="0"/>
              <a:buChar char="•"/>
            </a:pPr>
            <a:r>
              <a:rPr lang="en-US" dirty="0"/>
              <a:t>DISPENSATIONALISM: Jewish believers converted after the rapture who become evangelists during tribulation. [multitude in </a:t>
            </a:r>
            <a:r>
              <a:rPr lang="en-US" dirty="0" err="1"/>
              <a:t>vv</a:t>
            </a:r>
            <a:r>
              <a:rPr lang="en-US" dirty="0"/>
              <a:t> 9-17 are Gentiles they convert]</a:t>
            </a:r>
          </a:p>
          <a:p>
            <a:pPr marL="171450" indent="-171450">
              <a:buFont typeface="Arial" panose="020B0604020202020204" pitchFamily="34" charset="0"/>
              <a:buChar char="•"/>
            </a:pPr>
            <a:r>
              <a:rPr lang="en-US" dirty="0"/>
              <a:t>HISTORICAL: either church as “spiritual Israel” or “national, physical Israel”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Problem: </a:t>
            </a:r>
            <a:r>
              <a:rPr lang="en-US" b="0" dirty="0"/>
              <a:t>Israel not set up in tribal separations of geography or bloodline. Not all tribes represented. (Dan) Teachings of Paul on True Israel (see </a:t>
            </a:r>
            <a:r>
              <a:rPr kumimoji="0" lang="en-US" sz="1200" b="0" i="0" u="none" strike="noStrike" kern="1200" cap="none" spc="0" normalizeH="0" baseline="0" noProof="0" dirty="0">
                <a:ln>
                  <a:noFill/>
                </a:ln>
                <a:solidFill>
                  <a:prstClr val="black"/>
                </a:solidFill>
                <a:effectLst/>
                <a:uLnTx/>
                <a:uFillTx/>
                <a:latin typeface="+mn-lt"/>
                <a:ea typeface="+mn-ea"/>
                <a:cs typeface="+mn-cs"/>
              </a:rPr>
              <a:t>Rom. 2:28-29; </a:t>
            </a:r>
            <a:r>
              <a:rPr lang="en-US" b="0" dirty="0"/>
              <a:t>Gal. 3:29; 6:16; Phil. 3:3; 1 Pet. 1:1; 2:9).</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All the people of God need to be sealed, not just Israel or Jewish believers. In vs. 3 “bond-servants of God” used throughout the book for all the redeemed (Rev 2:20; 11:18; 19:2, 5; 22:3, 6).</a:t>
            </a:r>
          </a:p>
          <a:p>
            <a:pPr marL="0" indent="0">
              <a:buFont typeface="Arial" panose="020B0604020202020204" pitchFamily="34" charset="0"/>
              <a:buNone/>
            </a:pPr>
            <a:endParaRPr lang="en-US" b="1" dirty="0"/>
          </a:p>
          <a:p>
            <a:endParaRPr lang="en-US" dirty="0"/>
          </a:p>
        </p:txBody>
      </p:sp>
    </p:spTree>
    <p:extLst>
      <p:ext uri="{BB962C8B-B14F-4D97-AF65-F5344CB8AC3E}">
        <p14:creationId xmlns:p14="http://schemas.microsoft.com/office/powerpoint/2010/main" val="420887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4414D77-E409-48BB-B325-970E9BDDFFF3}"/>
              </a:ext>
            </a:extLst>
          </p:cNvPr>
          <p:cNvSpPr>
            <a:spLocks noGrp="1"/>
          </p:cNvSpPr>
          <p:nvPr>
            <p:ph type="body" idx="1"/>
          </p:nvPr>
        </p:nvSpPr>
        <p:spPr/>
        <p:txBody>
          <a:bodyPr/>
          <a:lstStyle/>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 great multitude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which no one could count,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from every nation and all tribes and peoples and tongues</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0" i="0" u="sng" strike="noStrike" kern="1200" cap="none" spc="0" normalizeH="0" baseline="0" noProof="0" dirty="0">
                <a:ln>
                  <a:noFill/>
                </a:ln>
                <a:solidFill>
                  <a:prstClr val="white"/>
                </a:solidFill>
                <a:effectLst/>
                <a:uLnTx/>
                <a:uFillTx/>
                <a:latin typeface="Trebuchet MS" panose="020B0603020202020204"/>
                <a:ea typeface="+mn-ea"/>
                <a:cs typeface="+mn-cs"/>
              </a:rPr>
              <a:t>CULTURAL DIVERSITY IN HEAVEN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Clothed in white robes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purity; righteousness; (also in vs 13-14... Verse 14 says: </a:t>
            </a:r>
            <a:r>
              <a:rPr lang="en-US" sz="3200" i="1" dirty="0"/>
              <a:t>“These are </a:t>
            </a:r>
            <a:r>
              <a:rPr lang="en-US" sz="3200" b="1" i="1" u="sng" dirty="0"/>
              <a:t>the ones who come out of the great tribulation</a:t>
            </a:r>
            <a:r>
              <a:rPr lang="en-US" sz="3200" i="1" dirty="0"/>
              <a:t>, and they have </a:t>
            </a:r>
            <a:r>
              <a:rPr lang="en-US" sz="3200" b="1" i="1" u="sng" dirty="0"/>
              <a:t>washed</a:t>
            </a:r>
            <a:r>
              <a:rPr lang="en-US" sz="3200" i="1" dirty="0"/>
              <a:t> their robes and made them white in the blood of the Lamb.</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Palm branches in hands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reminiscient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of the Triumphal Entry! Acknowledging the King! A sign of victory and peace?</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Who are these?</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(SAME QUESTION IS ASKED IN VERSE 11 !!!)</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Same as the 144,000 ????  All believers who have come out of the great tribulation ???</a:t>
            </a:r>
          </a:p>
          <a:p>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Is this out of place chronologically? Because the trumpet and bowl judgments are yet to come! And the deception of the Beast and False Prophet!</a:t>
            </a:r>
          </a:p>
          <a:p>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A.M. Farrer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considered that this contrast gives expression to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two complementary themes</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of the Scriptures: on the one hand that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God knows the number of his elect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and on the other, that </a:t>
            </a: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those who inherit the blessing of Abraham are numberless as the stars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(Tyndale)</a:t>
            </a:r>
            <a:endParaRPr lang="en-US" dirty="0"/>
          </a:p>
        </p:txBody>
      </p:sp>
    </p:spTree>
    <p:extLst>
      <p:ext uri="{BB962C8B-B14F-4D97-AF65-F5344CB8AC3E}">
        <p14:creationId xmlns:p14="http://schemas.microsoft.com/office/powerpoint/2010/main" val="381342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B3F366A-D890-45C3-9E7A-9B7265DA4468}"/>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11 And all the angels were standing around the throne and around the elders and the four living creatures; and they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fell on their faces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before the throne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worshiped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God</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TRUEST POSTURE FOR WORSHIP</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 ON OUR FACES???</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That’s how beings more powerful than us worship.</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Worship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l-GR" sz="1200" b="1" i="0" u="none" strike="noStrike" kern="120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προσκυνέω</a:t>
            </a:r>
            <a:r>
              <a:rPr lang="en-US" sz="1200" b="0" i="0" u="none" strike="noStrike" kern="1200" dirty="0">
                <a:solidFill>
                  <a:schemeClr val="tx1"/>
                </a:solidFill>
                <a:effectLst/>
                <a:latin typeface="+mn-lt"/>
                <a:ea typeface="+mn-ea"/>
                <a:cs typeface="+mn-cs"/>
              </a:rPr>
              <a:t> </a:t>
            </a:r>
            <a:r>
              <a:rPr lang="en-US" sz="3200" b="0" i="0" dirty="0">
                <a:solidFill>
                  <a:srgbClr val="001320"/>
                </a:solidFill>
                <a:effectLst/>
                <a:latin typeface="Roboto"/>
              </a:rPr>
              <a:t>(from </a:t>
            </a:r>
            <a:r>
              <a:rPr lang="en-US" sz="3200" b="0"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4314</a:t>
            </a:r>
            <a:r>
              <a:rPr lang="en-US" sz="3200" b="0" i="0" dirty="0">
                <a:solidFill>
                  <a:srgbClr val="001320"/>
                </a:solidFill>
                <a:effectLst/>
                <a:latin typeface="Roboto"/>
              </a:rPr>
              <a:t> </a:t>
            </a:r>
            <a:r>
              <a:rPr lang="en-US" sz="3200" b="0" i="1" dirty="0">
                <a:solidFill>
                  <a:srgbClr val="001320"/>
                </a:solidFill>
                <a:effectLst/>
                <a:latin typeface="Roboto"/>
              </a:rPr>
              <a:t>/</a:t>
            </a:r>
            <a:r>
              <a:rPr lang="en-US" sz="3200" b="0" i="1" dirty="0" err="1">
                <a:solidFill>
                  <a:srgbClr val="001320"/>
                </a:solidFill>
                <a:effectLst/>
                <a:latin typeface="Roboto"/>
              </a:rPr>
              <a:t>prós</a:t>
            </a:r>
            <a:r>
              <a:rPr lang="en-US" sz="3200" b="0" i="0" dirty="0">
                <a:solidFill>
                  <a:srgbClr val="001320"/>
                </a:solidFill>
                <a:effectLst/>
                <a:latin typeface="Roboto"/>
              </a:rPr>
              <a:t>, "towards" and </a:t>
            </a:r>
            <a:r>
              <a:rPr lang="en-US" sz="3200" b="0" i="1" dirty="0" err="1">
                <a:solidFill>
                  <a:srgbClr val="001320"/>
                </a:solidFill>
                <a:effectLst/>
                <a:latin typeface="Roboto"/>
              </a:rPr>
              <a:t>kyneo</a:t>
            </a:r>
            <a:r>
              <a:rPr lang="en-US" sz="3200" b="0" i="0" dirty="0">
                <a:solidFill>
                  <a:srgbClr val="001320"/>
                </a:solidFill>
                <a:effectLst/>
                <a:latin typeface="Roboto"/>
              </a:rPr>
              <a:t>, "</a:t>
            </a:r>
            <a:r>
              <a:rPr lang="en-US" sz="3200" b="0" i="1" dirty="0">
                <a:solidFill>
                  <a:srgbClr val="001320"/>
                </a:solidFill>
                <a:effectLst/>
                <a:latin typeface="Roboto"/>
              </a:rPr>
              <a:t>to kiss</a:t>
            </a:r>
            <a:r>
              <a:rPr lang="en-US" sz="3200" b="0" i="0" dirty="0">
                <a:solidFill>
                  <a:srgbClr val="001320"/>
                </a:solidFill>
                <a:effectLst/>
                <a:latin typeface="Roboto"/>
              </a:rPr>
              <a:t>"</a:t>
            </a:r>
            <a:r>
              <a:rPr lang="en-US" sz="3200" b="0" i="1" dirty="0">
                <a:solidFill>
                  <a:srgbClr val="001320"/>
                </a:solidFill>
                <a:effectLst/>
                <a:latin typeface="Roboto"/>
              </a:rPr>
              <a:t>) </a:t>
            </a:r>
            <a:r>
              <a:rPr lang="en-US" sz="3200" b="0" i="0" dirty="0">
                <a:solidFill>
                  <a:srgbClr val="001320"/>
                </a:solidFill>
                <a:effectLst/>
                <a:latin typeface="Roboto"/>
              </a:rPr>
              <a:t>– properly, to kiss the ground when prostrating before a superior; to </a:t>
            </a:r>
            <a:r>
              <a:rPr lang="en-US" sz="3200" b="0" i="1" dirty="0">
                <a:solidFill>
                  <a:srgbClr val="001320"/>
                </a:solidFill>
                <a:effectLst/>
                <a:latin typeface="Roboto"/>
              </a:rPr>
              <a:t>worship</a:t>
            </a:r>
            <a:r>
              <a:rPr lang="en-US" sz="3200" b="0" i="0" dirty="0">
                <a:solidFill>
                  <a:srgbClr val="001320"/>
                </a:solidFill>
                <a:effectLst/>
                <a:latin typeface="Roboto"/>
              </a:rPr>
              <a:t>, ready "to fall down/prostrate oneself to adore on one's knees"</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saying,</a:t>
            </a:r>
          </a:p>
          <a:p>
            <a:pPr marL="914400"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“Amen, blessing and glory and wisdom and thanksgiving and honor and power and might, be to our God forever and ever. Amen.”</a:t>
            </a:r>
          </a:p>
          <a:p>
            <a:pPr marL="4572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Similar to earlier songs of praise in Rev 4-5</a:t>
            </a:r>
          </a:p>
          <a:p>
            <a:endParaRPr lang="en-US" dirty="0"/>
          </a:p>
        </p:txBody>
      </p:sp>
    </p:spTree>
    <p:extLst>
      <p:ext uri="{BB962C8B-B14F-4D97-AF65-F5344CB8AC3E}">
        <p14:creationId xmlns:p14="http://schemas.microsoft.com/office/powerpoint/2010/main" val="196697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B3F366A-D890-45C3-9E7A-9B7265DA4468}"/>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11 And all the angels were standing around the throne and around the elders and the four living creatures; and they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fell on their faces</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before the throne and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worshiped</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God</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TRUEST POSTURE FOR WORSHIP</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 ON OUR FACES???</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That’s how beings more powerful than us worship.</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Worship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l-GR" sz="1200" b="1" i="0" u="none" strike="noStrike" kern="1200" dirty="0">
                <a:solidFill>
                  <a:schemeClr val="tx1"/>
                </a:solidFill>
                <a:effectLst/>
                <a:latin typeface="+mn-lt"/>
                <a:ea typeface="+mn-ea"/>
                <a:cs typeface="+mn-cs"/>
              </a:rPr>
              <a:t>: </a:t>
            </a:r>
            <a:r>
              <a:rPr lang="el-GR" sz="1200" b="0" i="0" u="none" strike="noStrike" kern="1200" dirty="0">
                <a:solidFill>
                  <a:schemeClr val="tx1"/>
                </a:solidFill>
                <a:effectLst/>
                <a:latin typeface="+mn-lt"/>
                <a:ea typeface="+mn-ea"/>
                <a:cs typeface="+mn-cs"/>
              </a:rPr>
              <a:t>προσκυνέω</a:t>
            </a:r>
            <a:r>
              <a:rPr lang="en-US" sz="1200" b="0" i="0" u="none" strike="noStrike" kern="1200" dirty="0">
                <a:solidFill>
                  <a:schemeClr val="tx1"/>
                </a:solidFill>
                <a:effectLst/>
                <a:latin typeface="+mn-lt"/>
                <a:ea typeface="+mn-ea"/>
                <a:cs typeface="+mn-cs"/>
              </a:rPr>
              <a:t> </a:t>
            </a:r>
            <a:r>
              <a:rPr lang="en-US" sz="3200" b="0" i="0" dirty="0">
                <a:solidFill>
                  <a:srgbClr val="001320"/>
                </a:solidFill>
                <a:effectLst/>
                <a:latin typeface="Roboto"/>
              </a:rPr>
              <a:t>(from </a:t>
            </a:r>
            <a:r>
              <a:rPr lang="en-US" sz="3200" b="0" i="0" u="none" strike="noStrike" dirty="0">
                <a:solidFill>
                  <a:srgbClr val="008AE6"/>
                </a:solidFill>
                <a:effectLst/>
                <a:latin typeface="Roboto"/>
                <a:hlinkClick r:id="rId3">
                  <a:extLst>
                    <a:ext uri="{A12FA001-AC4F-418D-AE19-62706E023703}">
                      <ahyp:hlinkClr xmlns:ahyp="http://schemas.microsoft.com/office/drawing/2018/hyperlinkcolor" val="tx"/>
                    </a:ext>
                  </a:extLst>
                </a:hlinkClick>
              </a:rPr>
              <a:t>4314</a:t>
            </a:r>
            <a:r>
              <a:rPr lang="en-US" sz="3200" b="0" i="0" dirty="0">
                <a:solidFill>
                  <a:srgbClr val="001320"/>
                </a:solidFill>
                <a:effectLst/>
                <a:latin typeface="Roboto"/>
              </a:rPr>
              <a:t> </a:t>
            </a:r>
            <a:r>
              <a:rPr lang="en-US" sz="3200" b="0" i="1" dirty="0">
                <a:solidFill>
                  <a:srgbClr val="001320"/>
                </a:solidFill>
                <a:effectLst/>
                <a:latin typeface="Roboto"/>
              </a:rPr>
              <a:t>/</a:t>
            </a:r>
            <a:r>
              <a:rPr lang="en-US" sz="3200" b="0" i="1" dirty="0" err="1">
                <a:solidFill>
                  <a:srgbClr val="001320"/>
                </a:solidFill>
                <a:effectLst/>
                <a:latin typeface="Roboto"/>
              </a:rPr>
              <a:t>prós</a:t>
            </a:r>
            <a:r>
              <a:rPr lang="en-US" sz="3200" b="0" i="0" dirty="0">
                <a:solidFill>
                  <a:srgbClr val="001320"/>
                </a:solidFill>
                <a:effectLst/>
                <a:latin typeface="Roboto"/>
              </a:rPr>
              <a:t>, "towards" and </a:t>
            </a:r>
            <a:r>
              <a:rPr lang="en-US" sz="3200" b="0" i="1" dirty="0" err="1">
                <a:solidFill>
                  <a:srgbClr val="001320"/>
                </a:solidFill>
                <a:effectLst/>
                <a:latin typeface="Roboto"/>
              </a:rPr>
              <a:t>kyneo</a:t>
            </a:r>
            <a:r>
              <a:rPr lang="en-US" sz="3200" b="0" i="0" dirty="0">
                <a:solidFill>
                  <a:srgbClr val="001320"/>
                </a:solidFill>
                <a:effectLst/>
                <a:latin typeface="Roboto"/>
              </a:rPr>
              <a:t>, "</a:t>
            </a:r>
            <a:r>
              <a:rPr lang="en-US" sz="3200" b="0" i="1" dirty="0">
                <a:solidFill>
                  <a:srgbClr val="001320"/>
                </a:solidFill>
                <a:effectLst/>
                <a:latin typeface="Roboto"/>
              </a:rPr>
              <a:t>to kiss</a:t>
            </a:r>
            <a:r>
              <a:rPr lang="en-US" sz="3200" b="0" i="0" dirty="0">
                <a:solidFill>
                  <a:srgbClr val="001320"/>
                </a:solidFill>
                <a:effectLst/>
                <a:latin typeface="Roboto"/>
              </a:rPr>
              <a:t>"</a:t>
            </a:r>
            <a:r>
              <a:rPr lang="en-US" sz="3200" b="0" i="1" dirty="0">
                <a:solidFill>
                  <a:srgbClr val="001320"/>
                </a:solidFill>
                <a:effectLst/>
                <a:latin typeface="Roboto"/>
              </a:rPr>
              <a:t>) </a:t>
            </a:r>
            <a:r>
              <a:rPr lang="en-US" sz="3200" b="0" i="0" dirty="0">
                <a:solidFill>
                  <a:srgbClr val="001320"/>
                </a:solidFill>
                <a:effectLst/>
                <a:latin typeface="Roboto"/>
              </a:rPr>
              <a:t>– properly, to kiss the ground when prostrating before a superior; to </a:t>
            </a:r>
            <a:r>
              <a:rPr lang="en-US" sz="3200" b="0" i="1" dirty="0">
                <a:solidFill>
                  <a:srgbClr val="001320"/>
                </a:solidFill>
                <a:effectLst/>
                <a:latin typeface="Roboto"/>
              </a:rPr>
              <a:t>worship</a:t>
            </a:r>
            <a:r>
              <a:rPr lang="en-US" sz="3200" b="0" i="0" dirty="0">
                <a:solidFill>
                  <a:srgbClr val="001320"/>
                </a:solidFill>
                <a:effectLst/>
                <a:latin typeface="Roboto"/>
              </a:rPr>
              <a:t>, ready "to fall down/prostrate oneself to adore on one's knees"</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12 saying,</a:t>
            </a:r>
          </a:p>
          <a:p>
            <a:pPr marL="914400"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“Amen, blessing and glory and wisdom and thanksgiving and honor and power and might, be to our God forever and ever. Amen.”</a:t>
            </a:r>
          </a:p>
          <a:p>
            <a:pPr marL="4572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Similar to earlier songs of praise in Rev 4-5</a:t>
            </a:r>
          </a:p>
          <a:p>
            <a:endParaRPr lang="en-US" dirty="0"/>
          </a:p>
        </p:txBody>
      </p:sp>
    </p:spTree>
    <p:extLst>
      <p:ext uri="{BB962C8B-B14F-4D97-AF65-F5344CB8AC3E}">
        <p14:creationId xmlns:p14="http://schemas.microsoft.com/office/powerpoint/2010/main" val="3854412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8/6/2020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8/6/2020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6667"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sz="3400" dirty="0"/>
              <a:t>Revelation 7:9-10 A Multitude from the Tribulation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37806"/>
            <a:ext cx="11396132" cy="4396861"/>
          </a:xfrm>
        </p:spPr>
        <p:txBody>
          <a:bodyPr>
            <a:noAutofit/>
          </a:bodyPr>
          <a:lstStyle/>
          <a:p>
            <a:pPr marL="0" indent="0">
              <a:buNone/>
            </a:pPr>
            <a:r>
              <a:rPr lang="en-US" sz="3200" i="1" dirty="0"/>
              <a:t>9 After these things I looked, and behold, </a:t>
            </a:r>
            <a:r>
              <a:rPr lang="en-US" sz="3200" b="1" i="1" u="sng" dirty="0"/>
              <a:t>a great multitude </a:t>
            </a:r>
            <a:r>
              <a:rPr lang="en-US" sz="3200" i="1" dirty="0"/>
              <a:t>which no one could count, </a:t>
            </a:r>
            <a:r>
              <a:rPr lang="en-US" sz="3200" b="1" i="1" u="sng" dirty="0"/>
              <a:t>from every nation and all tribes and peoples and tongues</a:t>
            </a:r>
            <a:r>
              <a:rPr lang="en-US" sz="3200" i="1" dirty="0"/>
              <a:t>, standing before the throne and before the Lamb, clothed in white robes, and palm branches were in their hands; 10 and they cry out with a loud voice, saying,</a:t>
            </a:r>
          </a:p>
          <a:p>
            <a:pPr marL="914400" lvl="2" indent="-457200">
              <a:buNone/>
            </a:pPr>
            <a:r>
              <a:rPr lang="en-US" sz="3200" i="1" dirty="0"/>
              <a:t>“</a:t>
            </a:r>
            <a:r>
              <a:rPr lang="en-US" sz="3200" b="1" i="1" u="sng" dirty="0"/>
              <a:t>Salvation</a:t>
            </a:r>
            <a:r>
              <a:rPr lang="en-US" sz="3200" i="1" dirty="0"/>
              <a:t> to our God who sits on the throne, and to the Lamb.” </a:t>
            </a:r>
          </a:p>
          <a:p>
            <a:pPr marL="1828800" lvl="4" indent="-457200"/>
            <a:r>
              <a:rPr lang="en-US" sz="3600" b="1" dirty="0">
                <a:solidFill>
                  <a:schemeClr val="bg1"/>
                </a:solidFill>
                <a:effectLst>
                  <a:outerShdw blurRad="38100" dist="38100" dir="2700000" algn="tl">
                    <a:srgbClr val="000000">
                      <a:alpha val="43137"/>
                    </a:srgbClr>
                  </a:outerShdw>
                </a:effectLst>
              </a:rPr>
              <a:t>MULTITUDE </a:t>
            </a:r>
            <a:r>
              <a:rPr lang="en-US" sz="3600" b="1" i="1" dirty="0">
                <a:solidFill>
                  <a:schemeClr val="bg1"/>
                </a:solidFill>
                <a:effectLst>
                  <a:outerShdw blurRad="38100" dist="38100" dir="2700000" algn="tl">
                    <a:srgbClr val="000000">
                      <a:alpha val="43137"/>
                    </a:srgbClr>
                  </a:outerShdw>
                </a:effectLst>
              </a:rPr>
              <a:t>from EVERY nation... ALL tribes and peoples and tongues</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768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7:11-12</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11 And all the angels were standing around the throne and around the elders and the four living creatures; and they </a:t>
            </a:r>
            <a:r>
              <a:rPr lang="en-US" sz="3200" b="1" i="1" u="sng" dirty="0"/>
              <a:t>fell on their faces</a:t>
            </a:r>
            <a:r>
              <a:rPr lang="en-US" sz="3200" b="1" i="1" dirty="0"/>
              <a:t> </a:t>
            </a:r>
            <a:r>
              <a:rPr lang="en-US" sz="3200" i="1" dirty="0"/>
              <a:t>before the throne and </a:t>
            </a:r>
            <a:r>
              <a:rPr lang="en-US" sz="3200" b="1" i="1" u="sng" dirty="0"/>
              <a:t>worshiped</a:t>
            </a:r>
            <a:r>
              <a:rPr lang="en-US" sz="3200" i="1" dirty="0"/>
              <a:t> God, </a:t>
            </a:r>
          </a:p>
          <a:p>
            <a:pPr marL="0" indent="0">
              <a:buNone/>
            </a:pPr>
            <a:r>
              <a:rPr lang="en-US" sz="3200" i="1" dirty="0"/>
              <a:t>12 saying,</a:t>
            </a:r>
          </a:p>
          <a:p>
            <a:pPr marL="914400" lvl="2" indent="-457200">
              <a:buNone/>
            </a:pPr>
            <a:r>
              <a:rPr lang="en-US" sz="3600" i="1" dirty="0"/>
              <a:t>“Amen, blessing and glory and wisdom and thanksgiving and honor and power and might, be to our God forever and ever. Amen.”</a:t>
            </a:r>
          </a:p>
          <a:p>
            <a:pPr marL="1943100" lvl="4" indent="-571500"/>
            <a:r>
              <a:rPr lang="en-US" sz="3400" b="1" dirty="0">
                <a:solidFill>
                  <a:schemeClr val="bg1"/>
                </a:solidFill>
              </a:rPr>
              <a:t>WORSHIP!</a:t>
            </a:r>
          </a:p>
        </p:txBody>
      </p:sp>
    </p:spTree>
    <p:extLst>
      <p:ext uri="{BB962C8B-B14F-4D97-AF65-F5344CB8AC3E}">
        <p14:creationId xmlns:p14="http://schemas.microsoft.com/office/powerpoint/2010/main" val="371914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sitting, blue, person, water&#10;&#10;Description automatically generated">
            <a:extLst>
              <a:ext uri="{FF2B5EF4-FFF2-40B4-BE49-F238E27FC236}">
                <a16:creationId xmlns:a16="http://schemas.microsoft.com/office/drawing/2014/main" id="{A7A75A31-FD08-4A2F-91B0-FD388F4E28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6446" y="-23058"/>
            <a:ext cx="9605554" cy="6904115"/>
          </a:xfrm>
        </p:spPr>
      </p:pic>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2" y="753227"/>
            <a:ext cx="2754810" cy="5020555"/>
          </a:xfrm>
        </p:spPr>
        <p:txBody>
          <a:bodyPr>
            <a:normAutofit/>
          </a:bodyPr>
          <a:lstStyle/>
          <a:p>
            <a:pPr algn="ctr"/>
            <a:r>
              <a:rPr lang="en-US" dirty="0"/>
              <a:t>Truest Posture of Worship?</a:t>
            </a:r>
            <a:br>
              <a:rPr lang="en-US" dirty="0"/>
            </a:br>
            <a:r>
              <a:rPr lang="en-US" dirty="0"/>
              <a:t>OR</a:t>
            </a:r>
            <a:br>
              <a:rPr lang="en-US" dirty="0"/>
            </a:br>
            <a:r>
              <a:rPr lang="en-US" dirty="0"/>
              <a:t>True Heart of Worship?</a:t>
            </a:r>
          </a:p>
        </p:txBody>
      </p:sp>
    </p:spTree>
    <p:extLst>
      <p:ext uri="{BB962C8B-B14F-4D97-AF65-F5344CB8AC3E}">
        <p14:creationId xmlns:p14="http://schemas.microsoft.com/office/powerpoint/2010/main" val="24758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person&#10;&#10;Description automatically generated">
            <a:extLst>
              <a:ext uri="{FF2B5EF4-FFF2-40B4-BE49-F238E27FC236}">
                <a16:creationId xmlns:a16="http://schemas.microsoft.com/office/drawing/2014/main" id="{ACC69DB9-BA0B-46A2-BA48-557698A2B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0"/>
            <a:ext cx="12192000" cy="6502400"/>
          </a:xfrm>
          <a:prstGeom prst="rect">
            <a:avLst/>
          </a:prstGeom>
        </p:spPr>
      </p:pic>
    </p:spTree>
    <p:extLst>
      <p:ext uri="{BB962C8B-B14F-4D97-AF65-F5344CB8AC3E}">
        <p14:creationId xmlns:p14="http://schemas.microsoft.com/office/powerpoint/2010/main" val="19637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7:13-17</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13 Then one of the elders answered, saying to me, “These who are clothed in the white robes, </a:t>
            </a:r>
            <a:r>
              <a:rPr lang="en-US" sz="3200" b="1" i="1" u="sng" dirty="0"/>
              <a:t>who are they</a:t>
            </a:r>
            <a:r>
              <a:rPr lang="en-US" sz="3200" i="1" dirty="0"/>
              <a:t>, and where have they come from?” </a:t>
            </a:r>
          </a:p>
          <a:p>
            <a:pPr marL="0" indent="0">
              <a:buNone/>
            </a:pPr>
            <a:r>
              <a:rPr lang="en-US" sz="3200" i="1" dirty="0"/>
              <a:t>14 I said to him, “My lord, you know.” </a:t>
            </a:r>
          </a:p>
          <a:p>
            <a:pPr marL="0" indent="0">
              <a:buNone/>
            </a:pPr>
            <a:r>
              <a:rPr lang="en-US" sz="3200" i="1" dirty="0"/>
              <a:t>And he said to me, “These are </a:t>
            </a:r>
            <a:r>
              <a:rPr lang="en-US" sz="3200" b="1" i="1" u="sng" dirty="0"/>
              <a:t>the ones who come out of the great tribulation</a:t>
            </a:r>
            <a:r>
              <a:rPr lang="en-US" sz="3200" i="1" dirty="0"/>
              <a:t>, and they have </a:t>
            </a:r>
            <a:r>
              <a:rPr lang="en-US" sz="3200" b="1" i="1" u="sng" dirty="0"/>
              <a:t>washed</a:t>
            </a:r>
            <a:r>
              <a:rPr lang="en-US" sz="3200" i="1" dirty="0"/>
              <a:t> their robes and </a:t>
            </a:r>
            <a:r>
              <a:rPr lang="en-US" sz="3200" b="1" i="1" u="sng" dirty="0"/>
              <a:t>made them white</a:t>
            </a:r>
            <a:r>
              <a:rPr lang="en-US" sz="3200" i="1" dirty="0"/>
              <a:t> in the </a:t>
            </a:r>
            <a:r>
              <a:rPr lang="en-US" sz="3200" b="1" i="1" u="sng" dirty="0">
                <a:solidFill>
                  <a:srgbClr val="FF0000"/>
                </a:solidFill>
                <a:effectLst>
                  <a:outerShdw blurRad="38100" dist="38100" dir="2700000" algn="tl">
                    <a:srgbClr val="000000">
                      <a:alpha val="43137"/>
                    </a:srgbClr>
                  </a:outerShdw>
                </a:effectLst>
              </a:rPr>
              <a:t>blood of the Lamb</a:t>
            </a:r>
            <a:r>
              <a:rPr lang="en-US" sz="3200" i="1" dirty="0"/>
              <a:t>. </a:t>
            </a:r>
          </a:p>
        </p:txBody>
      </p:sp>
    </p:spTree>
    <p:extLst>
      <p:ext uri="{BB962C8B-B14F-4D97-AF65-F5344CB8AC3E}">
        <p14:creationId xmlns:p14="http://schemas.microsoft.com/office/powerpoint/2010/main" val="2910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7:13-17 cont.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15 For this reason, they are </a:t>
            </a:r>
            <a:r>
              <a:rPr lang="en-US" sz="3200" b="1" i="1" u="sng" dirty="0"/>
              <a:t>before the throne</a:t>
            </a:r>
            <a:r>
              <a:rPr lang="en-US" sz="3200" i="1" dirty="0"/>
              <a:t> of God; and they </a:t>
            </a:r>
            <a:r>
              <a:rPr lang="en-US" sz="3200" b="1" i="1" u="sng" dirty="0"/>
              <a:t>serve</a:t>
            </a:r>
            <a:r>
              <a:rPr lang="en-US" sz="3200" i="1" dirty="0"/>
              <a:t> Him day and night in His temple; and He who sits on the throne will </a:t>
            </a:r>
            <a:r>
              <a:rPr lang="en-US" sz="3200" b="1" i="1" u="sng" dirty="0"/>
              <a:t>spread His tabernacle over them</a:t>
            </a:r>
            <a:r>
              <a:rPr lang="en-US" sz="3200" i="1" dirty="0"/>
              <a:t>. 16 They will </a:t>
            </a:r>
            <a:r>
              <a:rPr lang="en-US" sz="3200" b="1" i="1" u="sng" dirty="0"/>
              <a:t>hunger no longer, nor thirst anymore</a:t>
            </a:r>
            <a:r>
              <a:rPr lang="en-US" sz="3200" i="1" dirty="0"/>
              <a:t>; nor will the sun beat down on them, nor any heat; 17 for the Lamb in the center of the throne will be their </a:t>
            </a:r>
            <a:r>
              <a:rPr lang="en-US" sz="3200" b="1" i="1" u="sng" dirty="0"/>
              <a:t>shepherd</a:t>
            </a:r>
            <a:r>
              <a:rPr lang="en-US" sz="3200" i="1" dirty="0"/>
              <a:t>, and will guide them to springs of the </a:t>
            </a:r>
            <a:r>
              <a:rPr lang="en-US" sz="3200" b="1" i="1" u="sng" dirty="0"/>
              <a:t>water of life</a:t>
            </a:r>
            <a:r>
              <a:rPr lang="en-US" sz="3200" i="1" dirty="0"/>
              <a:t>; and </a:t>
            </a:r>
            <a:r>
              <a:rPr lang="en-US" sz="3200" b="1" i="1" u="sng" dirty="0"/>
              <a:t>God will wipe every tear from their eyes</a:t>
            </a:r>
            <a:r>
              <a:rPr lang="en-US" sz="3200" i="1" dirty="0"/>
              <a:t>.”</a:t>
            </a:r>
          </a:p>
        </p:txBody>
      </p:sp>
    </p:spTree>
    <p:extLst>
      <p:ext uri="{BB962C8B-B14F-4D97-AF65-F5344CB8AC3E}">
        <p14:creationId xmlns:p14="http://schemas.microsoft.com/office/powerpoint/2010/main" val="234171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August 5,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WEEK 13 </a:t>
            </a:r>
            <a:r>
              <a:rPr lang="en-US" sz="4400"/>
              <a:t>Revelation 8</a:t>
            </a:r>
            <a:endParaRPr lang="en-US" sz="4400" dirty="0"/>
          </a:p>
          <a:p>
            <a:r>
              <a:rPr lang="en-US" sz="4400" dirty="0"/>
              <a:t>BEGIN HERE AUGUST 12, 2020</a:t>
            </a:r>
          </a:p>
          <a:p>
            <a:endParaRPr lang="en-US" dirty="0"/>
          </a:p>
        </p:txBody>
      </p:sp>
    </p:spTree>
    <p:extLst>
      <p:ext uri="{BB962C8B-B14F-4D97-AF65-F5344CB8AC3E}">
        <p14:creationId xmlns:p14="http://schemas.microsoft.com/office/powerpoint/2010/main" val="74186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rotWithShape="1">
          <a:blip r:embed="rId3">
            <a:extLst>
              <a:ext uri="{28A0092B-C50C-407E-A947-70E740481C1C}">
                <a14:useLocalDpi xmlns:a14="http://schemas.microsoft.com/office/drawing/2010/main" val="0"/>
              </a:ext>
            </a:extLst>
          </a:blip>
          <a:srcRect b="13099"/>
          <a:stretch/>
        </p:blipFill>
        <p:spPr>
          <a:xfrm>
            <a:off x="0" y="88175"/>
            <a:ext cx="10251712" cy="66816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6837090" y="418011"/>
            <a:ext cx="4945607" cy="2800767"/>
          </a:xfrm>
          <a:prstGeom prst="rect">
            <a:avLst/>
          </a:prstGeom>
          <a:noFill/>
        </p:spPr>
        <p:txBody>
          <a:bodyPr wrap="square" rtlCol="0">
            <a:spAutoFit/>
          </a:bodyPr>
          <a:lstStyle/>
          <a:p>
            <a:r>
              <a:rPr lang="en-US" sz="4400" b="1" dirty="0">
                <a:solidFill>
                  <a:schemeClr val="bg1"/>
                </a:solidFill>
                <a:effectLst>
                  <a:outerShdw blurRad="38100" dist="38100" dir="2700000" algn="tl">
                    <a:srgbClr val="000000">
                      <a:alpha val="43137"/>
                    </a:srgbClr>
                  </a:outerShdw>
                </a:effectLst>
              </a:rPr>
              <a:t>Noah’s learning to roll over...</a:t>
            </a:r>
          </a:p>
          <a:p>
            <a:r>
              <a:rPr lang="en-US" sz="4400" b="1" dirty="0">
                <a:solidFill>
                  <a:schemeClr val="bg1"/>
                </a:solidFill>
                <a:effectLst>
                  <a:outerShdw blurRad="38100" dist="38100" dir="2700000" algn="tl">
                    <a:srgbClr val="000000">
                      <a:alpha val="43137"/>
                    </a:srgbClr>
                  </a:outerShdw>
                </a:effectLst>
              </a:rPr>
              <a:t>What are you learning? </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JULY 29,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4400" dirty="0"/>
              <a:t>WEEK 12 Revelation 7:9ff</a:t>
            </a:r>
          </a:p>
          <a:p>
            <a:r>
              <a:rPr lang="en-US" sz="4400" dirty="0"/>
              <a:t>BEGIN HERE AUGUST 5, 2020</a:t>
            </a:r>
          </a:p>
          <a:p>
            <a:endParaRPr lang="en-US" dirty="0"/>
          </a:p>
        </p:txBody>
      </p:sp>
    </p:spTree>
    <p:extLst>
      <p:ext uri="{BB962C8B-B14F-4D97-AF65-F5344CB8AC3E}">
        <p14:creationId xmlns:p14="http://schemas.microsoft.com/office/powerpoint/2010/main" val="311272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7:1-3 The SEAL of the Living God</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 After this I saw four angels standing at </a:t>
            </a:r>
            <a:r>
              <a:rPr lang="en-US" sz="3200" b="1" i="1" u="sng" dirty="0"/>
              <a:t>the four corners of the earth</a:t>
            </a:r>
            <a:r>
              <a:rPr lang="en-US" sz="3200" i="1" dirty="0"/>
              <a:t>, holding back </a:t>
            </a:r>
            <a:r>
              <a:rPr lang="en-US" sz="3200" b="1" i="1" u="sng" dirty="0"/>
              <a:t>the four winds of the earth</a:t>
            </a:r>
            <a:r>
              <a:rPr lang="en-US" sz="3200" i="1" dirty="0"/>
              <a:t>, so that no wind would blow on the earth or on the sea or on any tree. 2 And I saw </a:t>
            </a:r>
            <a:r>
              <a:rPr lang="en-US" sz="3200" b="1" i="1" u="sng" dirty="0"/>
              <a:t>another angel ascending</a:t>
            </a:r>
            <a:r>
              <a:rPr lang="en-US" sz="3200" b="1" i="1" dirty="0"/>
              <a:t> </a:t>
            </a:r>
            <a:r>
              <a:rPr lang="en-US" sz="3200" i="1" dirty="0"/>
              <a:t>from the rising of the sun, </a:t>
            </a:r>
            <a:r>
              <a:rPr lang="en-US" sz="3200" b="1" i="1" u="sng" dirty="0"/>
              <a:t>having the seal of the living God</a:t>
            </a:r>
            <a:r>
              <a:rPr lang="en-US" sz="3200" i="1" dirty="0"/>
              <a:t>; and he cried out with a loud voice to the four angels to whom it was granted to harm the earth and the sea, 3 saying, “</a:t>
            </a:r>
            <a:r>
              <a:rPr lang="en-US" sz="3200" b="1" i="1" u="sng" dirty="0"/>
              <a:t>Do not harm the earth or the sea or the trees until we have sealed the bond-servants of our God on their foreheads</a:t>
            </a:r>
            <a:r>
              <a:rPr lang="en-US" sz="3200" i="1" dirty="0"/>
              <a:t>.”</a:t>
            </a:r>
          </a:p>
        </p:txBody>
      </p:sp>
    </p:spTree>
    <p:extLst>
      <p:ext uri="{BB962C8B-B14F-4D97-AF65-F5344CB8AC3E}">
        <p14:creationId xmlns:p14="http://schemas.microsoft.com/office/powerpoint/2010/main" val="70647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7:4-8   The 144,000</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4 And I heard the number of those who were </a:t>
            </a:r>
            <a:r>
              <a:rPr lang="en-US" sz="3200" b="1" i="1" u="sng" dirty="0"/>
              <a:t>sealed</a:t>
            </a:r>
            <a:r>
              <a:rPr lang="en-US" sz="3200" i="1" dirty="0"/>
              <a:t>, one hundred and forty-four thousand sealed from every tribe of the sons of Israel:</a:t>
            </a:r>
          </a:p>
          <a:p>
            <a:pPr marL="0" indent="0">
              <a:buNone/>
            </a:pPr>
            <a:r>
              <a:rPr lang="en-US" sz="3200" i="1" dirty="0"/>
              <a:t>5 from the tribe of </a:t>
            </a:r>
            <a:r>
              <a:rPr lang="en-US" sz="3200" b="1" i="1" u="sng" dirty="0"/>
              <a:t>Judah</a:t>
            </a:r>
            <a:r>
              <a:rPr lang="en-US" sz="3200" i="1" dirty="0"/>
              <a:t>, twelve thousand were sealed, from the tribe of </a:t>
            </a:r>
            <a:r>
              <a:rPr lang="en-US" sz="3200" b="1" i="1" u="sng" dirty="0"/>
              <a:t>Reuben</a:t>
            </a:r>
            <a:r>
              <a:rPr lang="en-US" sz="3200" i="1" dirty="0"/>
              <a:t>... </a:t>
            </a:r>
            <a:r>
              <a:rPr lang="en-US" sz="3200" b="1" i="1" u="sng" dirty="0"/>
              <a:t>Gad</a:t>
            </a:r>
            <a:r>
              <a:rPr lang="en-US" sz="3200" i="1" dirty="0"/>
              <a:t>... 6 </a:t>
            </a:r>
            <a:r>
              <a:rPr lang="en-US" sz="3200" b="1" i="1" u="sng" dirty="0"/>
              <a:t>Asher</a:t>
            </a:r>
            <a:r>
              <a:rPr lang="en-US" sz="3200" i="1" dirty="0"/>
              <a:t>... </a:t>
            </a:r>
            <a:r>
              <a:rPr lang="en-US" sz="3200" b="1" i="1" u="sng" dirty="0"/>
              <a:t>Naphtali</a:t>
            </a:r>
            <a:r>
              <a:rPr lang="en-US" sz="3200" i="1" dirty="0"/>
              <a:t>... </a:t>
            </a:r>
            <a:r>
              <a:rPr lang="en-US" sz="3200" b="1" i="1" u="sng" dirty="0"/>
              <a:t>Manasseh</a:t>
            </a:r>
            <a:r>
              <a:rPr lang="en-US" sz="3200" i="1" dirty="0"/>
              <a:t>... 7 </a:t>
            </a:r>
            <a:r>
              <a:rPr lang="en-US" sz="3200" b="1" i="1" u="sng" dirty="0"/>
              <a:t>Simeon</a:t>
            </a:r>
            <a:r>
              <a:rPr lang="en-US" sz="3200" i="1" dirty="0"/>
              <a:t>... </a:t>
            </a:r>
            <a:r>
              <a:rPr lang="en-US" sz="3200" b="1" i="1" u="sng" dirty="0"/>
              <a:t>Levi</a:t>
            </a:r>
            <a:r>
              <a:rPr lang="en-US" sz="3200" i="1" dirty="0"/>
              <a:t>... </a:t>
            </a:r>
            <a:r>
              <a:rPr lang="en-US" sz="3200" b="1" i="1" u="sng" dirty="0"/>
              <a:t>Issachar</a:t>
            </a:r>
            <a:r>
              <a:rPr lang="en-US" sz="3200" i="1" dirty="0"/>
              <a:t>... 8 </a:t>
            </a:r>
            <a:r>
              <a:rPr lang="en-US" sz="3200" b="1" i="1" u="sng" dirty="0"/>
              <a:t>Zebulun</a:t>
            </a:r>
            <a:r>
              <a:rPr lang="en-US" sz="3200" i="1" dirty="0"/>
              <a:t>... </a:t>
            </a:r>
            <a:r>
              <a:rPr lang="en-US" sz="3200" b="1" i="1" u="sng" dirty="0"/>
              <a:t>Joseph</a:t>
            </a:r>
            <a:r>
              <a:rPr lang="en-US" sz="3200" i="1" dirty="0"/>
              <a:t>... </a:t>
            </a:r>
            <a:r>
              <a:rPr lang="en-US" sz="3200" b="1" i="1" u="sng" dirty="0"/>
              <a:t>Benjamin</a:t>
            </a:r>
            <a:r>
              <a:rPr lang="en-US" sz="3200" i="1" dirty="0"/>
              <a:t>, twelve thousand were sealed.</a:t>
            </a:r>
          </a:p>
        </p:txBody>
      </p:sp>
    </p:spTree>
    <p:extLst>
      <p:ext uri="{BB962C8B-B14F-4D97-AF65-F5344CB8AC3E}">
        <p14:creationId xmlns:p14="http://schemas.microsoft.com/office/powerpoint/2010/main" val="15448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8147</TotalTime>
  <Words>2641</Words>
  <Application>Microsoft Office PowerPoint</Application>
  <PresentationFormat>Widescreen</PresentationFormat>
  <Paragraphs>132</Paragraphs>
  <Slides>17</Slides>
  <Notes>14</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Cardo</vt:lpstr>
      <vt:lpstr>inherit</vt:lpstr>
      <vt:lpstr>Lato</vt:lpstr>
      <vt:lpstr>Roboto</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JULY 29, 2020</vt:lpstr>
      <vt:lpstr>Revelation 7:1-3 The SEAL of the Living God</vt:lpstr>
      <vt:lpstr>Revelation 7:4-8   The 144,000</vt:lpstr>
      <vt:lpstr>Revelation 7:9-10 A Multitude from the Tribulation</vt:lpstr>
      <vt:lpstr>Revelation 7:11-12</vt:lpstr>
      <vt:lpstr>Truest Posture of Worship? OR True Heart of Worship?</vt:lpstr>
      <vt:lpstr>PowerPoint Presentation</vt:lpstr>
      <vt:lpstr>Revelation 7:13-17</vt:lpstr>
      <vt:lpstr>Revelation 7:13-17 cont.</vt:lpstr>
      <vt:lpstr>END HERE August 5,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Lamar Morris</cp:lastModifiedBy>
  <cp:revision>217</cp:revision>
  <cp:lastPrinted>2020-07-01T21:48:38Z</cp:lastPrinted>
  <dcterms:created xsi:type="dcterms:W3CDTF">2020-05-12T01:25:54Z</dcterms:created>
  <dcterms:modified xsi:type="dcterms:W3CDTF">2020-08-06T13:22:20Z</dcterms:modified>
</cp:coreProperties>
</file>